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handoutMasterIdLst>
    <p:handoutMasterId r:id="rId3"/>
  </p:handoutMasterIdLst>
  <p:sldIdLst>
    <p:sldId id="256" r:id="rId2"/>
  </p:sldIdLst>
  <p:sldSz cx="43891200" cy="32918400"/>
  <p:notesSz cx="7010400" cy="9271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Libre Baskerville" panose="02000000000000000000" pitchFamily="2" charset="0"/>
      <p:regular r:id="rId9"/>
      <p:bold r:id="rId10"/>
      <p:italic r:id="rId11"/>
    </p:embeddedFont>
    <p:embeddedFont>
      <p:font typeface="Montserrat" panose="00000500000000000000" pitchFamily="2" charset="0"/>
      <p:regular r:id="rId12"/>
      <p:bold r:id="rId13"/>
      <p:italic r:id="rId14"/>
      <p:boldItalic r:id="rId15"/>
    </p:embeddedFont>
    <p:embeddedFont>
      <p:font typeface="Montserrat Light" panose="00000400000000000000" pitchFamily="2" charset="0"/>
      <p:regular r:id="rId16"/>
      <p:italic r:id="rId17"/>
    </p:embeddedFont>
  </p:embeddedFontLst>
  <p:custDataLst>
    <p:tags r:id="rId18"/>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920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A0670A-EB24-0A79-02E7-4EF2B7F6C375}" name="Karin Sifri" initials="KS" userId="fbbcf1037cdb1af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0" autoAdjust="0"/>
  </p:normalViewPr>
  <p:slideViewPr>
    <p:cSldViewPr snapToGrid="0">
      <p:cViewPr>
        <p:scale>
          <a:sx n="24" d="100"/>
          <a:sy n="24" d="100"/>
        </p:scale>
        <p:origin x="1518" y="18"/>
      </p:cViewPr>
      <p:guideLst>
        <p:guide orient="horz"/>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gs" Target="tags/tag1.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23" Type="http://schemas.microsoft.com/office/2018/10/relationships/authors" Target="authors.xml"/><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9/17/2022</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a:defPPr>
            <a:lvl1pPr marL="0" indent="0">
              <a:buNone/>
              <a:defRPr sz="8200">
                <a:solidFill>
                  <a:schemeClr val="tx1">
                    <a:tint val="75000"/>
                  </a:schemeClr>
                </a:solidFill>
              </a:defRPr>
            </a:lvl1pPr>
            <a:lvl2pPr marL="1880543" indent="0">
              <a:buNone/>
              <a:defRPr sz="7400">
                <a:solidFill>
                  <a:schemeClr val="tx1">
                    <a:tint val="75000"/>
                  </a:schemeClr>
                </a:solidFill>
              </a:defRPr>
            </a:lvl2pPr>
            <a:lvl3pPr marL="3761086" indent="0">
              <a:buNone/>
              <a:defRPr sz="6600">
                <a:solidFill>
                  <a:schemeClr val="tx1">
                    <a:tint val="75000"/>
                  </a:schemeClr>
                </a:solidFill>
              </a:defRPr>
            </a:lvl3pPr>
            <a:lvl4pPr marL="5641630" indent="0">
              <a:buNone/>
              <a:defRPr sz="5800">
                <a:solidFill>
                  <a:schemeClr val="tx1">
                    <a:tint val="75000"/>
                  </a:schemeClr>
                </a:solidFill>
              </a:defRPr>
            </a:lvl4pPr>
            <a:lvl5pPr marL="7522173" indent="0">
              <a:buNone/>
              <a:defRPr sz="5800">
                <a:solidFill>
                  <a:schemeClr val="tx1">
                    <a:tint val="75000"/>
                  </a:schemeClr>
                </a:solidFill>
              </a:defRPr>
            </a:lvl5pPr>
            <a:lvl6pPr marL="9402716" indent="0">
              <a:buNone/>
              <a:defRPr sz="5800">
                <a:solidFill>
                  <a:schemeClr val="tx1">
                    <a:tint val="75000"/>
                  </a:schemeClr>
                </a:solidFill>
              </a:defRPr>
            </a:lvl6pPr>
            <a:lvl7pPr marL="11283259" indent="0">
              <a:buNone/>
              <a:defRPr sz="5800">
                <a:solidFill>
                  <a:schemeClr val="tx1">
                    <a:tint val="75000"/>
                  </a:schemeClr>
                </a:solidFill>
              </a:defRPr>
            </a:lvl7pPr>
            <a:lvl8pPr marL="13163803" indent="0">
              <a:buNone/>
              <a:defRPr sz="5800">
                <a:solidFill>
                  <a:schemeClr val="tx1">
                    <a:tint val="75000"/>
                  </a:schemeClr>
                </a:solidFill>
              </a:defRPr>
            </a:lvl8pPr>
            <a:lvl9pPr marL="15044345"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a:defPPr>
            <a:lvl1pPr marL="0" indent="0">
              <a:buNone/>
              <a:defRPr sz="13200"/>
            </a:lvl1pPr>
            <a:lvl2pPr marL="1880543" indent="0">
              <a:buNone/>
              <a:defRPr sz="11500"/>
            </a:lvl2pPr>
            <a:lvl3pPr marL="3761086" indent="0">
              <a:buNone/>
              <a:defRPr sz="9900"/>
            </a:lvl3pPr>
            <a:lvl4pPr marL="5641630" indent="0">
              <a:buNone/>
              <a:defRPr sz="8200"/>
            </a:lvl4pPr>
            <a:lvl5pPr marL="7522173" indent="0">
              <a:buNone/>
              <a:defRPr sz="8200"/>
            </a:lvl5pPr>
            <a:lvl6pPr marL="9402716" indent="0">
              <a:buNone/>
              <a:defRPr sz="8200"/>
            </a:lvl6pPr>
            <a:lvl7pPr marL="11283259" indent="0">
              <a:buNone/>
              <a:defRPr sz="8200"/>
            </a:lvl7pPr>
            <a:lvl8pPr marL="13163803" indent="0">
              <a:buNone/>
              <a:defRPr sz="8200"/>
            </a:lvl8pPr>
            <a:lvl9pPr marL="15044345"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4900">
                <a:solidFill>
                  <a:schemeClr val="tx1">
                    <a:tint val="75000"/>
                  </a:schemeClr>
                </a:solidFill>
              </a:defRPr>
            </a:lvl1pPr>
          </a:lstStyle>
          <a:p>
            <a:fld id="{1D3EE5B7-680E-44FF-962F-3113FAB5030E}" type="datetimeFigureOut">
              <a:rPr lang="en-US" smtClean="0"/>
              <a:t>9/17/2022</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hypotheticalocean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3761086" rtl="0" eaLnBrk="1" latinLnBrk="0" hangingPunct="1">
        <a:spcBef>
          <a:spcPct val="0"/>
        </a:spcBef>
        <a:buNone/>
        <a:defRPr sz="18100" kern="1200">
          <a:solidFill>
            <a:schemeClr val="tx1"/>
          </a:solidFill>
          <a:latin typeface="+mj-lt"/>
          <a:ea typeface="+mj-ea"/>
          <a:cs typeface="+mj-cs"/>
        </a:defRPr>
      </a:lvl1pPr>
    </p:titleStyle>
    <p:bodyStyle>
      <a:defPPr>
        <a:defRPr kern="1200"/>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5" algn="l" defTabSz="376108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EF5A1D-A47F-4CE3-BE70-8A161F635104}"/>
              </a:ext>
            </a:extLst>
          </p:cNvPr>
          <p:cNvGrpSpPr/>
          <p:nvPr/>
        </p:nvGrpSpPr>
        <p:grpSpPr>
          <a:xfrm>
            <a:off x="-3" y="6028268"/>
            <a:ext cx="43891200" cy="26128135"/>
            <a:chOff x="0" y="5073453"/>
            <a:chExt cx="43891200" cy="27082948"/>
          </a:xfrm>
        </p:grpSpPr>
        <p:sp>
          <p:nvSpPr>
            <p:cNvPr id="35" name="Flowchart: Document 34"/>
            <p:cNvSpPr/>
            <p:nvPr/>
          </p:nvSpPr>
          <p:spPr>
            <a:xfrm rot="10800000">
              <a:off x="3" y="5073453"/>
              <a:ext cx="43891194" cy="17841375"/>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8" name="Flowchart: Document 37"/>
            <p:cNvSpPr/>
            <p:nvPr/>
          </p:nvSpPr>
          <p:spPr>
            <a:xfrm rot="10800000">
              <a:off x="0" y="5348902"/>
              <a:ext cx="43891200" cy="17565925"/>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9" name="Flowchart: Document 70"/>
            <p:cNvSpPr/>
            <p:nvPr/>
          </p:nvSpPr>
          <p:spPr>
            <a:xfrm rot="10800000" flipH="1">
              <a:off x="0" y="5254193"/>
              <a:ext cx="43891200" cy="1767242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sp>
          <p:nvSpPr>
            <p:cNvPr id="40" name="Flowchart: Document 70"/>
            <p:cNvSpPr/>
            <p:nvPr/>
          </p:nvSpPr>
          <p:spPr>
            <a:xfrm rot="10800000" flipH="1">
              <a:off x="1" y="5399821"/>
              <a:ext cx="43891200" cy="267565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dirty="0"/>
                <a:t> </a:t>
              </a:r>
            </a:p>
          </p:txBody>
        </p:sp>
      </p:grpSp>
      <p:sp>
        <p:nvSpPr>
          <p:cNvPr id="56" name="Rectangle 55"/>
          <p:cNvSpPr/>
          <p:nvPr/>
        </p:nvSpPr>
        <p:spPr>
          <a:xfrm>
            <a:off x="-3" y="32156401"/>
            <a:ext cx="43891200" cy="762000"/>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cxnSp>
        <p:nvCxnSpPr>
          <p:cNvPr id="57" name="Straight Connector 56"/>
          <p:cNvCxnSpPr/>
          <p:nvPr/>
        </p:nvCxnSpPr>
        <p:spPr>
          <a:xfrm>
            <a:off x="-3" y="32079944"/>
            <a:ext cx="43891200"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B2C25681-95AF-45D0-852E-DC3E00E2FDFE}"/>
              </a:ext>
            </a:extLst>
          </p:cNvPr>
          <p:cNvSpPr txBox="1"/>
          <p:nvPr/>
        </p:nvSpPr>
        <p:spPr>
          <a:xfrm>
            <a:off x="3657600" y="838457"/>
            <a:ext cx="36576000" cy="123748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235078"/>
                </a:solidFill>
                <a:latin typeface="Libre Baskerville" panose="02000000000000000000" pitchFamily="2" charset="0"/>
              </a:rPr>
              <a:t>Learning-Based Branch-and-Bound for Template Matching</a:t>
            </a:r>
          </a:p>
        </p:txBody>
      </p:sp>
      <p:sp>
        <p:nvSpPr>
          <p:cNvPr id="26" name="Text Placeholder 5">
            <a:extLst>
              <a:ext uri="{FF2B5EF4-FFF2-40B4-BE49-F238E27FC236}">
                <a16:creationId xmlns:a16="http://schemas.microsoft.com/office/drawing/2014/main" id="{EF872E11-D0DF-4446-BE76-A398B88E9B44}"/>
              </a:ext>
            </a:extLst>
          </p:cNvPr>
          <p:cNvSpPr txBox="1"/>
          <p:nvPr/>
        </p:nvSpPr>
        <p:spPr>
          <a:xfrm>
            <a:off x="3657597" y="2730585"/>
            <a:ext cx="36576000" cy="2930033"/>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rgbClr val="235078"/>
                </a:solidFill>
                <a:latin typeface="Montserrat" panose="00000500000000000000" pitchFamily="50" charset="0"/>
                <a:cs typeface="Arial" pitchFamily="34" charset="0"/>
              </a:rPr>
              <a:t>Asaf Solomiak &amp; Karin </a:t>
            </a:r>
            <a:r>
              <a:rPr lang="en-US" sz="5600" dirty="0" err="1">
                <a:solidFill>
                  <a:srgbClr val="235078"/>
                </a:solidFill>
                <a:latin typeface="Montserrat" panose="00000500000000000000" pitchFamily="50" charset="0"/>
                <a:cs typeface="Arial" pitchFamily="34" charset="0"/>
              </a:rPr>
              <a:t>Sifri</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Guided by Dr. Simon </a:t>
            </a:r>
            <a:r>
              <a:rPr lang="en-US" sz="5600" dirty="0" err="1">
                <a:solidFill>
                  <a:srgbClr val="235078"/>
                </a:solidFill>
                <a:latin typeface="Montserrat" panose="00000500000000000000" pitchFamily="50" charset="0"/>
                <a:cs typeface="Arial" pitchFamily="34" charset="0"/>
              </a:rPr>
              <a:t>Korman</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Department of Computer Science, University of Haifa</a:t>
            </a:r>
          </a:p>
        </p:txBody>
      </p:sp>
      <p:grpSp>
        <p:nvGrpSpPr>
          <p:cNvPr id="24" name="Group 23">
            <a:extLst>
              <a:ext uri="{FF2B5EF4-FFF2-40B4-BE49-F238E27FC236}">
                <a16:creationId xmlns:a16="http://schemas.microsoft.com/office/drawing/2014/main" id="{829FBCB6-9CF7-DAB0-F1E1-E9CD9AB9CCB1}"/>
              </a:ext>
            </a:extLst>
          </p:cNvPr>
          <p:cNvGrpSpPr/>
          <p:nvPr/>
        </p:nvGrpSpPr>
        <p:grpSpPr>
          <a:xfrm>
            <a:off x="606977" y="8947118"/>
            <a:ext cx="9857035" cy="23150732"/>
            <a:chOff x="606977" y="8947118"/>
            <a:chExt cx="9857035" cy="23150732"/>
          </a:xfrm>
        </p:grpSpPr>
        <p:sp>
          <p:nvSpPr>
            <p:cNvPr id="45" name="Rectangle 10"/>
            <p:cNvSpPr>
              <a:spLocks noChangeArrowheads="1"/>
            </p:cNvSpPr>
            <p:nvPr/>
          </p:nvSpPr>
          <p:spPr bwMode="auto">
            <a:xfrm>
              <a:off x="734895" y="8947118"/>
              <a:ext cx="9601200" cy="849363"/>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Introduction</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D27E454-6E74-438E-B6CD-F623F47990B5}"/>
                    </a:ext>
                  </a:extLst>
                </p:cNvPr>
                <p:cNvSpPr txBox="1"/>
                <p:nvPr/>
              </p:nvSpPr>
              <p:spPr>
                <a:xfrm>
                  <a:off x="606977" y="9845605"/>
                  <a:ext cx="9857035" cy="22252245"/>
                </a:xfrm>
                <a:prstGeom prst="rect">
                  <a:avLst/>
                </a:prstGeom>
                <a:noFill/>
              </p:spPr>
              <p:txBody>
                <a:bodyPr wrap="square" rtlCol="0">
                  <a:spAutoFit/>
                </a:bodyPr>
                <a:lstStyle>
                  <a:defPPr>
                    <a:defRPr kern="1200"/>
                  </a:def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FAsT-Match (Fast Affine Template Matching) is an algorithm designed by Simon </a:t>
                  </a:r>
                  <a:r>
                    <a:rPr lang="en-US" sz="2400" dirty="0" err="1">
                      <a:latin typeface="Montserrat Light" panose="00000400000000000000" pitchFamily="50" charset="0"/>
                      <a:ea typeface="Open Sans" panose="020B0606030504020204" pitchFamily="34" charset="0"/>
                      <a:cs typeface="Open Sans" panose="020B0606030504020204" pitchFamily="34" charset="0"/>
                    </a:rPr>
                    <a:t>Korman</a:t>
                  </a:r>
                  <a:r>
                    <a:rPr lang="en-US" sz="2400" dirty="0">
                      <a:latin typeface="Montserrat Light" panose="00000400000000000000" pitchFamily="50" charset="0"/>
                      <a:ea typeface="Open Sans" panose="020B0606030504020204" pitchFamily="34" charset="0"/>
                      <a:cs typeface="Open Sans" panose="020B0606030504020204" pitchFamily="34" charset="0"/>
                    </a:rPr>
                    <a:t>, Daniel Reichman, Gilad </a:t>
                  </a:r>
                  <a:r>
                    <a:rPr lang="en-US" sz="2400" dirty="0" err="1">
                      <a:latin typeface="Montserrat Light" panose="00000400000000000000" pitchFamily="50" charset="0"/>
                      <a:ea typeface="Open Sans" panose="020B0606030504020204" pitchFamily="34" charset="0"/>
                      <a:cs typeface="Open Sans" panose="020B0606030504020204" pitchFamily="34" charset="0"/>
                    </a:rPr>
                    <a:t>Tsur</a:t>
                  </a:r>
                  <a:r>
                    <a:rPr lang="en-US" sz="2400" dirty="0">
                      <a:latin typeface="Montserrat Light" panose="00000400000000000000" pitchFamily="50" charset="0"/>
                      <a:ea typeface="Open Sans" panose="020B0606030504020204" pitchFamily="34" charset="0"/>
                      <a:cs typeface="Open Sans" panose="020B0606030504020204" pitchFamily="34" charset="0"/>
                    </a:rPr>
                    <a:t> and Shai </a:t>
                  </a:r>
                  <a:r>
                    <a:rPr lang="en-US" sz="2400" dirty="0" err="1">
                      <a:latin typeface="Montserrat Light" panose="00000400000000000000" pitchFamily="50" charset="0"/>
                      <a:ea typeface="Open Sans" panose="020B0606030504020204" pitchFamily="34" charset="0"/>
                      <a:cs typeface="Open Sans" panose="020B0606030504020204" pitchFamily="34" charset="0"/>
                    </a:rPr>
                    <a:t>Avidan</a:t>
                  </a:r>
                  <a:r>
                    <a:rPr lang="en-US" sz="2400" dirty="0">
                      <a:latin typeface="Montserrat Light" panose="00000400000000000000" pitchFamily="50" charset="0"/>
                      <a:ea typeface="Open Sans" panose="020B0606030504020204" pitchFamily="34" charset="0"/>
                      <a:cs typeface="Open Sans" panose="020B0606030504020204" pitchFamily="34" charset="0"/>
                    </a:rPr>
                    <a:t> to search a fixed template inside an image, using the Branch and Bound technique.</a:t>
                  </a:r>
                </a:p>
                <a:p>
                  <a:r>
                    <a:rPr lang="en-US" sz="2400" dirty="0">
                      <a:latin typeface="Montserrat Light" panose="00000400000000000000" pitchFamily="50" charset="0"/>
                      <a:ea typeface="Open Sans" panose="020B0606030504020204" pitchFamily="34" charset="0"/>
                      <a:cs typeface="Open Sans" panose="020B0606030504020204" pitchFamily="34" charset="0"/>
                    </a:rPr>
                    <a:t>The template which the algorithm is trying to find, can be found under an arbitrary affine transformation, therefore the number of transformations to consider is huge.</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On each level of the algorithm, we check many transformations (also called configurations) which are spread along the search space. Each configuration is characterized by the photometric distance between the template and the place on the image where this configuration transforms the template into, on sampled points. At the end of each level, we are left with an array of such distances, and we need to decide around which configurations to expand. Therefore, we use a threshold (the higher bound) on those distances’ values, computed as</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𝑐𝑎𝑙𝑙𝑒𝑑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𝑎𝑙𝑠𝑜</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𝑏𝑒𝑠𝑡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following figure demonstrates how B&amp;B works in FAsT-Match:</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configurations in red were not close enough to expand in the next level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while the configurations in blue, passed the threshold and therefore were chosen to be expanded in the next level of the algorithm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&lt;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part of the bound is a linear combination of the parameter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of the algorithm, which specifies the grid resolution of the search space, and is lowered by the same factor each level. This linear combination has been computed manually through trial and error and it uses only one parameter –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(delta). Because of those reasons, it is not always optimal.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To tackle this issue, we have improved the decision process of the abovementioned higher bound by designing a Neural-Network model, resulting in time and accuracy improvement of the FAsT-Match algorithm.</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In detail, we modified the threshold to be</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While the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part is now computed by the Neural-Network model, and it isn’t only using a single parameter but a set of features (which includes delta).</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value which our model returns, ideally should be higher than the distance of the nearest configuration in the level, the one which on expansion will eventually get us to the real configuration of the template – the ground truth (green circle in the left figure).</a:t>
                  </a:r>
                </a:p>
              </p:txBody>
            </p:sp>
          </mc:Choice>
          <mc:Fallback>
            <p:sp>
              <p:nvSpPr>
                <p:cNvPr id="27" name="TextBox 26">
                  <a:extLst>
                    <a:ext uri="{FF2B5EF4-FFF2-40B4-BE49-F238E27FC236}">
                      <a16:creationId xmlns:a16="http://schemas.microsoft.com/office/drawing/2014/main" id="{6D27E454-6E74-438E-B6CD-F623F47990B5}"/>
                    </a:ext>
                  </a:extLst>
                </p:cNvPr>
                <p:cNvSpPr txBox="1">
                  <a:spLocks noRot="1" noChangeAspect="1" noMove="1" noResize="1" noEditPoints="1" noAdjustHandles="1" noChangeArrowheads="1" noChangeShapeType="1" noTextEdit="1"/>
                </p:cNvSpPr>
                <p:nvPr/>
              </p:nvSpPr>
              <p:spPr>
                <a:xfrm>
                  <a:off x="606977" y="9845605"/>
                  <a:ext cx="9857035" cy="22252245"/>
                </a:xfrm>
                <a:prstGeom prst="rect">
                  <a:avLst/>
                </a:prstGeom>
                <a:blipFill>
                  <a:blip r:embed="rId2"/>
                  <a:stretch>
                    <a:fillRect l="-989" t="-192" r="-1608"/>
                  </a:stretch>
                </a:blipFill>
              </p:spPr>
              <p:txBody>
                <a:bodyPr/>
                <a:lstStyle/>
                <a:p>
                  <a:r>
                    <a:rPr lang="en-IL">
                      <a:noFill/>
                    </a:rPr>
                    <a:t> </a:t>
                  </a:r>
                </a:p>
              </p:txBody>
            </p:sp>
          </mc:Fallback>
        </mc:AlternateContent>
        <p:pic>
          <p:nvPicPr>
            <p:cNvPr id="42" name="Picture 41">
              <a:extLst>
                <a:ext uri="{FF2B5EF4-FFF2-40B4-BE49-F238E27FC236}">
                  <a16:creationId xmlns:a16="http://schemas.microsoft.com/office/drawing/2014/main" id="{2178A967-E4E5-C3E7-4057-AD3C6291E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224" y="17020867"/>
              <a:ext cx="4927859" cy="3678179"/>
            </a:xfrm>
            <a:prstGeom prst="rect">
              <a:avLst/>
            </a:prstGeom>
          </p:spPr>
        </p:pic>
      </p:grpSp>
      <p:pic>
        <p:nvPicPr>
          <p:cNvPr id="1026" name="Picture 2" descr="University of Haifa - Wikipedia">
            <a:extLst>
              <a:ext uri="{FF2B5EF4-FFF2-40B4-BE49-F238E27FC236}">
                <a16:creationId xmlns:a16="http://schemas.microsoft.com/office/drawing/2014/main" id="{C4309FFB-216E-47BA-6CB5-EFCCA734EE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20800" y="1612461"/>
            <a:ext cx="3621548" cy="32201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A9305604-65AC-C668-593A-781C0E255C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3724" y="10400565"/>
            <a:ext cx="5070080" cy="4816892"/>
          </a:xfrm>
          <a:prstGeom prst="rect">
            <a:avLst/>
          </a:prstGeom>
        </p:spPr>
      </p:pic>
      <p:grpSp>
        <p:nvGrpSpPr>
          <p:cNvPr id="28" name="Group 27">
            <a:extLst>
              <a:ext uri="{FF2B5EF4-FFF2-40B4-BE49-F238E27FC236}">
                <a16:creationId xmlns:a16="http://schemas.microsoft.com/office/drawing/2014/main" id="{2F15B234-5456-DD34-BF9B-E70D59D956B0}"/>
              </a:ext>
            </a:extLst>
          </p:cNvPr>
          <p:cNvGrpSpPr/>
          <p:nvPr/>
        </p:nvGrpSpPr>
        <p:grpSpPr>
          <a:xfrm>
            <a:off x="11257588" y="8951382"/>
            <a:ext cx="10064643" cy="22237477"/>
            <a:chOff x="11257588" y="8951382"/>
            <a:chExt cx="10064643" cy="22237477"/>
          </a:xfrm>
        </p:grpSpPr>
        <p:sp>
          <p:nvSpPr>
            <p:cNvPr id="8" name="Text Box 6">
              <a:extLst>
                <a:ext uri="{FF2B5EF4-FFF2-40B4-BE49-F238E27FC236}">
                  <a16:creationId xmlns:a16="http://schemas.microsoft.com/office/drawing/2014/main" id="{E3036430-27CA-9DE3-7DA6-C0C6680EDFB2}"/>
                </a:ext>
              </a:extLst>
            </p:cNvPr>
            <p:cNvSpPr txBox="1">
              <a:spLocks noChangeArrowheads="1"/>
            </p:cNvSpPr>
            <p:nvPr/>
          </p:nvSpPr>
          <p:spPr bwMode="auto">
            <a:xfrm>
              <a:off x="11263831" y="9843366"/>
              <a:ext cx="10058400" cy="3795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In order to build a deep learning model for the threshold, we have created a data-set by running the algorithm over 100 random templates on 100 random images on each level of the algorithm we have collected a total of 37 features as well as the ideal higher bound which we’ll use as the target output of the model.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collected 73.5 KB of 68854 samples, with a total computation time of 121.86 hours.</a:t>
              </a:r>
            </a:p>
          </p:txBody>
        </p:sp>
        <mc:AlternateContent xmlns:mc="http://schemas.openxmlformats.org/markup-compatibility/2006">
          <mc:Choice xmlns:a14="http://schemas.microsoft.com/office/drawing/2010/main" Requires="a14">
            <p:sp>
              <p:nvSpPr>
                <p:cNvPr id="22" name="Text Box 6">
                  <a:extLst>
                    <a:ext uri="{FF2B5EF4-FFF2-40B4-BE49-F238E27FC236}">
                      <a16:creationId xmlns:a16="http://schemas.microsoft.com/office/drawing/2014/main" id="{8BA6B388-A942-6CD2-DD52-6FBA36666386}"/>
                    </a:ext>
                  </a:extLst>
                </p:cNvPr>
                <p:cNvSpPr txBox="1">
                  <a:spLocks noChangeArrowheads="1"/>
                </p:cNvSpPr>
                <p:nvPr/>
              </p:nvSpPr>
              <p:spPr bwMode="auto">
                <a:xfrm>
                  <a:off x="11257588" y="14400223"/>
                  <a:ext cx="10058400" cy="1675040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The next step was to implement a Deep-Learning model that will choose the optimal bound and improve the algorithm run-time and accuracy. We chose Multi-Layer Perceptron for the Regression model, which is a simple Neural-Network consisting of some fully-connected linear layers.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Additionally, we decided to use only 10 out of the 37 features which we collected on our samples, because after the collection process, we noticed that many features were highly correlated or not necessary for our model.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process of choosing the model’s parameters was conducted mainly by trial and error, and estimating the model performance by the following values:</a:t>
                  </a:r>
                </a:p>
                <a:p>
                  <a:pPr marL="342900" indent="-342900">
                    <a:buFont typeface="Arial" panose="020B0604020202020204" pitchFamily="34" charset="0"/>
                    <a:buChar char="•"/>
                  </a:pPr>
                  <a:r>
                    <a:rPr lang="en-US" sz="2400" b="1" dirty="0">
                      <a:latin typeface="Montserrat Light" panose="00000400000000000000" pitchFamily="50" charset="0"/>
                      <a:ea typeface="Open Sans" panose="020B0606030504020204" pitchFamily="34" charset="0"/>
                      <a:cs typeface="Open Sans" panose="020B0606030504020204" pitchFamily="34" charset="0"/>
                    </a:rPr>
                    <a:t>Loss</a:t>
                  </a:r>
                  <a:r>
                    <a:rPr lang="en-US" sz="2400" dirty="0">
                      <a:latin typeface="Montserrat Light" panose="00000400000000000000" pitchFamily="50" charset="0"/>
                      <a:ea typeface="Open Sans" panose="020B0606030504020204" pitchFamily="34" charset="0"/>
                      <a:cs typeface="Open Sans" panose="020B0606030504020204" pitchFamily="34" charset="0"/>
                    </a:rPr>
                    <a:t> – we used MSE (squared distance between the target and the model’s prediction) as our model Loss-Function.</a:t>
                  </a:r>
                </a:p>
                <a:p>
                  <a:pPr marL="342900" indent="-342900">
                    <a:buFont typeface="Arial" panose="020B0604020202020204" pitchFamily="34" charset="0"/>
                    <a:buChar char="•"/>
                  </a:pPr>
                  <a:r>
                    <a:rPr lang="en-US" sz="2400" b="1" dirty="0">
                      <a:latin typeface="Montserrat Light" panose="00000400000000000000" pitchFamily="50" charset="0"/>
                      <a:ea typeface="Open Sans" panose="020B0606030504020204" pitchFamily="34" charset="0"/>
                      <a:cs typeface="Open Sans" panose="020B0606030504020204" pitchFamily="34" charset="0"/>
                    </a:rPr>
                    <a:t>Score</a:t>
                  </a:r>
                  <a:r>
                    <a:rPr lang="en-US" sz="2400" dirty="0">
                      <a:latin typeface="Montserrat Light" panose="00000400000000000000" pitchFamily="50" charset="0"/>
                      <a:ea typeface="Open Sans" panose="020B0606030504020204" pitchFamily="34" charset="0"/>
                      <a:cs typeface="Open Sans" panose="020B0606030504020204" pitchFamily="34" charset="0"/>
                    </a:rPr>
                    <a:t> – the ratio between our loss to the loss we would have got if we were predicting the average target value every time.</a:t>
                  </a:r>
                </a:p>
                <a:p>
                  <a:pPr marL="342900" indent="-342900">
                    <a:buFont typeface="Arial" panose="020B0604020202020204" pitchFamily="34" charset="0"/>
                    <a:buChar char="•"/>
                  </a:pPr>
                  <a:r>
                    <a:rPr lang="en-US" sz="2400" b="1" dirty="0">
                      <a:latin typeface="Montserrat Light" panose="00000400000000000000" pitchFamily="50" charset="0"/>
                      <a:ea typeface="Open Sans" panose="020B0606030504020204" pitchFamily="34" charset="0"/>
                      <a:cs typeface="Open Sans" panose="020B0606030504020204" pitchFamily="34" charset="0"/>
                    </a:rPr>
                    <a:t>Accuracy</a:t>
                  </a:r>
                  <a:r>
                    <a:rPr lang="en-US" sz="2400" dirty="0">
                      <a:latin typeface="Montserrat Light" panose="00000400000000000000" pitchFamily="50" charset="0"/>
                      <a:ea typeface="Open Sans" panose="020B0606030504020204" pitchFamily="34" charset="0"/>
                      <a:cs typeface="Open Sans" panose="020B0606030504020204" pitchFamily="34" charset="0"/>
                    </a:rPr>
                    <a:t> – percentage of times we succeeded on passing the ground-truth configuration to the next level in the algorithm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𝑝𝑟𝑒𝑑𝑖𝑐𝑡𝑖𝑜𝑛</m:t>
                      </m:r>
                      <m:r>
                        <a:rPr lang="en-US" sz="24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𝑡𝑟𝑢𝑡h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i="0" dirty="0">
                      <a:latin typeface="+mj-lt"/>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endParaRPr lang="en-US" sz="2400" dirty="0">
                    <a:latin typeface="+mj-lt"/>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Example loss-per-epoch graph:</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Model predictions on training-set graph:</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22" name="Text Box 6">
                  <a:extLst>
                    <a:ext uri="{FF2B5EF4-FFF2-40B4-BE49-F238E27FC236}">
                      <a16:creationId xmlns:a16="http://schemas.microsoft.com/office/drawing/2014/main" id="{8BA6B388-A942-6CD2-DD52-6FBA36666386}"/>
                    </a:ext>
                  </a:extLst>
                </p:cNvPr>
                <p:cNvSpPr txBox="1">
                  <a:spLocks noRot="1" noChangeAspect="1" noMove="1" noResize="1" noEditPoints="1" noAdjustHandles="1" noChangeArrowheads="1" noChangeShapeType="1" noTextEdit="1"/>
                </p:cNvSpPr>
                <p:nvPr/>
              </p:nvSpPr>
              <p:spPr bwMode="auto">
                <a:xfrm>
                  <a:off x="11257588" y="14400223"/>
                  <a:ext cx="10058400" cy="16750408"/>
                </a:xfrm>
                <a:prstGeom prst="rect">
                  <a:avLst/>
                </a:prstGeom>
                <a:blipFill>
                  <a:blip r:embed="rId6"/>
                  <a:stretch>
                    <a:fillRect l="-485" t="-109" r="-121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pic>
          <p:nvPicPr>
            <p:cNvPr id="4" name="Picture 28">
              <a:extLst>
                <a:ext uri="{FF2B5EF4-FFF2-40B4-BE49-F238E27FC236}">
                  <a16:creationId xmlns:a16="http://schemas.microsoft.com/office/drawing/2014/main" id="{B1B5735B-413F-6F79-1249-EE48206E8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65755" y="27606077"/>
              <a:ext cx="7842063" cy="3582782"/>
            </a:xfrm>
            <a:prstGeom prst="rect">
              <a:avLst/>
            </a:prstGeom>
          </p:spPr>
        </p:pic>
        <p:pic>
          <p:nvPicPr>
            <p:cNvPr id="5" name="Picture 30">
              <a:extLst>
                <a:ext uri="{FF2B5EF4-FFF2-40B4-BE49-F238E27FC236}">
                  <a16:creationId xmlns:a16="http://schemas.microsoft.com/office/drawing/2014/main" id="{8DB7546C-60AF-CB84-0DF0-E6077DE474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83844" y="22896836"/>
              <a:ext cx="5405887" cy="4293113"/>
            </a:xfrm>
            <a:prstGeom prst="rect">
              <a:avLst/>
            </a:prstGeom>
          </p:spPr>
        </p:pic>
        <p:sp>
          <p:nvSpPr>
            <p:cNvPr id="6" name="Rectangle 10">
              <a:extLst>
                <a:ext uri="{FF2B5EF4-FFF2-40B4-BE49-F238E27FC236}">
                  <a16:creationId xmlns:a16="http://schemas.microsoft.com/office/drawing/2014/main" id="{EEDBA8A9-26F1-F4E0-A1AF-5B0C7BA90C8F}"/>
                </a:ext>
              </a:extLst>
            </p:cNvPr>
            <p:cNvSpPr>
              <a:spLocks noChangeArrowheads="1"/>
            </p:cNvSpPr>
            <p:nvPr/>
          </p:nvSpPr>
          <p:spPr bwMode="auto">
            <a:xfrm>
              <a:off x="11538651" y="8951382"/>
              <a:ext cx="9601200" cy="849363"/>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Samples Collection</a:t>
              </a:r>
            </a:p>
          </p:txBody>
        </p:sp>
        <p:sp>
          <p:nvSpPr>
            <p:cNvPr id="7" name="Rectangle 10">
              <a:extLst>
                <a:ext uri="{FF2B5EF4-FFF2-40B4-BE49-F238E27FC236}">
                  <a16:creationId xmlns:a16="http://schemas.microsoft.com/office/drawing/2014/main" id="{BE25B6F1-06C2-2625-AF19-3F03C9AB5195}"/>
                </a:ext>
              </a:extLst>
            </p:cNvPr>
            <p:cNvSpPr>
              <a:spLocks noChangeArrowheads="1"/>
            </p:cNvSpPr>
            <p:nvPr/>
          </p:nvSpPr>
          <p:spPr bwMode="auto">
            <a:xfrm>
              <a:off x="11492431" y="13474404"/>
              <a:ext cx="9601200" cy="849363"/>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a:t>
              </a:r>
            </a:p>
          </p:txBody>
        </p:sp>
      </p:grpSp>
      <p:grpSp>
        <p:nvGrpSpPr>
          <p:cNvPr id="29" name="Group 28">
            <a:extLst>
              <a:ext uri="{FF2B5EF4-FFF2-40B4-BE49-F238E27FC236}">
                <a16:creationId xmlns:a16="http://schemas.microsoft.com/office/drawing/2014/main" id="{20DC4949-FBE9-404B-2335-840593E03EF6}"/>
              </a:ext>
            </a:extLst>
          </p:cNvPr>
          <p:cNvGrpSpPr/>
          <p:nvPr/>
        </p:nvGrpSpPr>
        <p:grpSpPr>
          <a:xfrm>
            <a:off x="20606526" y="8947117"/>
            <a:ext cx="13064475" cy="21422249"/>
            <a:chOff x="20606526" y="8947117"/>
            <a:chExt cx="13064475" cy="21422249"/>
          </a:xfrm>
        </p:grpSpPr>
        <mc:AlternateContent xmlns:mc="http://schemas.openxmlformats.org/markup-compatibility/2006">
          <mc:Choice xmlns:a14="http://schemas.microsoft.com/office/drawing/2010/main" Requires="a14">
            <p:sp>
              <p:nvSpPr>
                <p:cNvPr id="48" name="Text Box 6">
                  <a:extLst>
                    <a:ext uri="{FF2B5EF4-FFF2-40B4-BE49-F238E27FC236}">
                      <a16:creationId xmlns:a16="http://schemas.microsoft.com/office/drawing/2014/main" id="{F0CED6AC-A82D-4E7E-8DE1-9DE68E175BD7}"/>
                    </a:ext>
                  </a:extLst>
                </p:cNvPr>
                <p:cNvSpPr txBox="1">
                  <a:spLocks noChangeArrowheads="1"/>
                </p:cNvSpPr>
                <p:nvPr/>
              </p:nvSpPr>
              <p:spPr bwMode="auto">
                <a:xfrm>
                  <a:off x="22109564" y="9871139"/>
                  <a:ext cx="10058400" cy="7894469"/>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After many trials, we came at our final model configuration:</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With Tanh activation function and the following hyper-parameters:</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𝑛𝑢𝑚𝑏𝑒</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𝑒𝑝𝑜𝑐h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4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𝑠𝑖𝑧</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𝑒</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𝑚𝑖𝑛𝑖𝑏𝑎𝑡𝑐h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4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𝑙𝑒𝑎𝑟𝑛𝑖𝑛</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𝑔</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𝑟𝑎𝑡𝑒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0.00001</m:t>
                        </m:r>
                      </m:oMath>
                    </m:oMathPara>
                  </a14:m>
                  <a:endParaRPr lang="en-US" sz="24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𝑤𝑒𝑖𝑔h𝑡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𝑑𝑒𝑐𝑎𝑦</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0.000001,(</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𝑓𝑜𝑟</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𝐴𝐷𝐴𝑀</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𝑜𝑝𝑡𝑖𝑚𝑖𝑧𝑒𝑟</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48" name="Text Box 6">
                  <a:extLst>
                    <a:ext uri="{FF2B5EF4-FFF2-40B4-BE49-F238E27FC236}">
                      <a16:creationId xmlns:a16="http://schemas.microsoft.com/office/drawing/2014/main" id="{F0CED6AC-A82D-4E7E-8DE1-9DE68E175BD7}"/>
                    </a:ext>
                  </a:extLst>
                </p:cNvPr>
                <p:cNvSpPr txBox="1">
                  <a:spLocks noRot="1" noChangeAspect="1" noMove="1" noResize="1" noEditPoints="1" noAdjustHandles="1" noChangeArrowheads="1" noChangeShapeType="1" noTextEdit="1"/>
                </p:cNvSpPr>
                <p:nvPr/>
              </p:nvSpPr>
              <p:spPr bwMode="auto">
                <a:xfrm>
                  <a:off x="22109564" y="9871139"/>
                  <a:ext cx="10058400" cy="7894469"/>
                </a:xfrm>
                <a:prstGeom prst="rect">
                  <a:avLst/>
                </a:prstGeom>
                <a:blipFill>
                  <a:blip r:embed="rId9"/>
                  <a:stretch>
                    <a:fillRect l="-485" t="-23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7" name="Text Box 6">
                  <a:extLst>
                    <a:ext uri="{FF2B5EF4-FFF2-40B4-BE49-F238E27FC236}">
                      <a16:creationId xmlns:a16="http://schemas.microsoft.com/office/drawing/2014/main" id="{D718A1CB-C55C-B177-D4EA-2DD41E456863}"/>
                    </a:ext>
                  </a:extLst>
                </p:cNvPr>
                <p:cNvSpPr txBox="1">
                  <a:spLocks noChangeArrowheads="1"/>
                </p:cNvSpPr>
                <p:nvPr/>
              </p:nvSpPr>
              <p:spPr bwMode="auto">
                <a:xfrm>
                  <a:off x="22278063" y="18891898"/>
                  <a:ext cx="10058400" cy="752513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The last step of the project was to check whether integrating this model in the FAsT-Match algorithm can improve its speed and accuracy results.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ran on various target values to compare the results of each of them to the version of the algorithm without any such model.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target value that was used is:</a:t>
                  </a:r>
                </a:p>
                <a:p>
                  <a:pPr/>
                  <a14:m>
                    <m:oMathPara xmlns:m="http://schemas.openxmlformats.org/officeDocument/2006/math">
                      <m:oMathParaPr>
                        <m:jc m:val="centerGroup"/>
                      </m:oMathParaPr>
                      <m:oMath xmlns:m="http://schemas.openxmlformats.org/officeDocument/2006/math">
                        <m:r>
                          <m:rPr>
                            <m:sty m:val="p"/>
                          </m:rPr>
                          <a:rPr lang="en-US" sz="24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𝑓𝑎𝑐𝑡𝑜𝑟</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𝑡𝑟𝑢𝑡h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24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Every time, we checked on a different set of factor values and continued to search around factor values which gave us good results. We compared the speed results by the average time per run, and the accuracy results by the Jaccard Index (union over bound) as well as the average distance between the corners of the found template to the ground truth one.</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On the final round, we measured the results of 15 models with factor in the range 0.15-0.6 and got the following results on 400 test runs: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17" name="Text Box 6">
                  <a:extLst>
                    <a:ext uri="{FF2B5EF4-FFF2-40B4-BE49-F238E27FC236}">
                      <a16:creationId xmlns:a16="http://schemas.microsoft.com/office/drawing/2014/main" id="{D718A1CB-C55C-B177-D4EA-2DD41E456863}"/>
                    </a:ext>
                  </a:extLst>
                </p:cNvPr>
                <p:cNvSpPr txBox="1">
                  <a:spLocks noRot="1" noChangeAspect="1" noMove="1" noResize="1" noEditPoints="1" noAdjustHandles="1" noChangeArrowheads="1" noChangeShapeType="1" noTextEdit="1"/>
                </p:cNvSpPr>
                <p:nvPr/>
              </p:nvSpPr>
              <p:spPr bwMode="auto">
                <a:xfrm>
                  <a:off x="22278063" y="18891898"/>
                  <a:ext cx="10058400" cy="7525137"/>
                </a:xfrm>
                <a:prstGeom prst="rect">
                  <a:avLst/>
                </a:prstGeom>
                <a:blipFill>
                  <a:blip r:embed="rId10"/>
                  <a:stretch>
                    <a:fillRect l="-485" t="-243" r="-6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grpSp>
          <p:nvGrpSpPr>
            <p:cNvPr id="15" name="Group 14">
              <a:extLst>
                <a:ext uri="{FF2B5EF4-FFF2-40B4-BE49-F238E27FC236}">
                  <a16:creationId xmlns:a16="http://schemas.microsoft.com/office/drawing/2014/main" id="{F7DDE0C4-6526-DBD5-535A-260821B984A7}"/>
                </a:ext>
              </a:extLst>
            </p:cNvPr>
            <p:cNvGrpSpPr/>
            <p:nvPr/>
          </p:nvGrpSpPr>
          <p:grpSpPr>
            <a:xfrm>
              <a:off x="20606526" y="26033839"/>
              <a:ext cx="13064475" cy="4335527"/>
              <a:chOff x="20904052" y="26153311"/>
              <a:chExt cx="13064475" cy="4335527"/>
            </a:xfrm>
          </p:grpSpPr>
          <p:pic>
            <p:nvPicPr>
              <p:cNvPr id="19" name="Picture 43">
                <a:extLst>
                  <a:ext uri="{FF2B5EF4-FFF2-40B4-BE49-F238E27FC236}">
                    <a16:creationId xmlns:a16="http://schemas.microsoft.com/office/drawing/2014/main" id="{4086F670-575C-0233-0F09-2CD9C7D32DEE}"/>
                  </a:ext>
                </a:extLst>
              </p:cNvPr>
              <p:cNvPicPr>
                <a:picLocks noChangeAspect="1"/>
              </p:cNvPicPr>
              <p:nvPr/>
            </p:nvPicPr>
            <p:blipFill rotWithShape="1">
              <a:blip r:embed="rId11">
                <a:extLst>
                  <a:ext uri="{28A0092B-C50C-407E-A947-70E740481C1C}">
                    <a14:useLocalDpi xmlns:a14="http://schemas.microsoft.com/office/drawing/2010/main" val="0"/>
                  </a:ext>
                </a:extLst>
              </a:blip>
              <a:srcRect l="10061" t="7040" r="9038" b="957"/>
              <a:stretch/>
            </p:blipFill>
            <p:spPr>
              <a:xfrm>
                <a:off x="20904052" y="26153311"/>
                <a:ext cx="7766369" cy="4335527"/>
              </a:xfrm>
              <a:prstGeom prst="rect">
                <a:avLst/>
              </a:prstGeom>
            </p:spPr>
          </p:pic>
          <p:pic>
            <p:nvPicPr>
              <p:cNvPr id="23" name="Picture 48">
                <a:extLst>
                  <a:ext uri="{FF2B5EF4-FFF2-40B4-BE49-F238E27FC236}">
                    <a16:creationId xmlns:a16="http://schemas.microsoft.com/office/drawing/2014/main" id="{9013B464-E0A6-B076-D706-878B79CF79E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8682" t="6997" r="8425"/>
              <a:stretch/>
            </p:blipFill>
            <p:spPr>
              <a:xfrm>
                <a:off x="28670421" y="26736955"/>
                <a:ext cx="5298106" cy="2917992"/>
              </a:xfrm>
              <a:prstGeom prst="rect">
                <a:avLst/>
              </a:prstGeom>
            </p:spPr>
          </p:pic>
        </p:grpSp>
        <p:sp>
          <p:nvSpPr>
            <p:cNvPr id="12" name="Rectangle 10">
              <a:extLst>
                <a:ext uri="{FF2B5EF4-FFF2-40B4-BE49-F238E27FC236}">
                  <a16:creationId xmlns:a16="http://schemas.microsoft.com/office/drawing/2014/main" id="{7E2816EF-04CE-E4E7-A943-D79C3A021887}"/>
                </a:ext>
              </a:extLst>
            </p:cNvPr>
            <p:cNvSpPr>
              <a:spLocks noChangeArrowheads="1"/>
            </p:cNvSpPr>
            <p:nvPr/>
          </p:nvSpPr>
          <p:spPr bwMode="auto">
            <a:xfrm>
              <a:off x="22342407" y="8947117"/>
              <a:ext cx="9601200" cy="849363"/>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 Cont.</a:t>
              </a:r>
            </a:p>
          </p:txBody>
        </p:sp>
        <p:sp>
          <p:nvSpPr>
            <p:cNvPr id="14" name="Rectangle 10">
              <a:extLst>
                <a:ext uri="{FF2B5EF4-FFF2-40B4-BE49-F238E27FC236}">
                  <a16:creationId xmlns:a16="http://schemas.microsoft.com/office/drawing/2014/main" id="{AB1F640F-EC17-2437-A264-769375209CCB}"/>
                </a:ext>
              </a:extLst>
            </p:cNvPr>
            <p:cNvSpPr>
              <a:spLocks noChangeArrowheads="1"/>
            </p:cNvSpPr>
            <p:nvPr/>
          </p:nvSpPr>
          <p:spPr bwMode="auto">
            <a:xfrm>
              <a:off x="22342407" y="17971373"/>
              <a:ext cx="9601200" cy="849363"/>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Testing &amp; Results</a:t>
              </a:r>
            </a:p>
          </p:txBody>
        </p:sp>
      </p:grpSp>
      <p:grpSp>
        <p:nvGrpSpPr>
          <p:cNvPr id="30" name="Group 29">
            <a:extLst>
              <a:ext uri="{FF2B5EF4-FFF2-40B4-BE49-F238E27FC236}">
                <a16:creationId xmlns:a16="http://schemas.microsoft.com/office/drawing/2014/main" id="{E9EF59F1-63D8-BB83-56C0-AC3596BA2825}"/>
              </a:ext>
            </a:extLst>
          </p:cNvPr>
          <p:cNvGrpSpPr/>
          <p:nvPr/>
        </p:nvGrpSpPr>
        <p:grpSpPr>
          <a:xfrm>
            <a:off x="33016812" y="8947117"/>
            <a:ext cx="9857035" cy="15424565"/>
            <a:chOff x="33016812" y="8947117"/>
            <a:chExt cx="9857035" cy="15424565"/>
          </a:xfrm>
        </p:grpSpPr>
        <p:sp>
          <p:nvSpPr>
            <p:cNvPr id="13" name="TextBox 12">
              <a:extLst>
                <a:ext uri="{FF2B5EF4-FFF2-40B4-BE49-F238E27FC236}">
                  <a16:creationId xmlns:a16="http://schemas.microsoft.com/office/drawing/2014/main" id="{06EA7308-628A-FA22-6C22-56E78CBD7B98}"/>
                </a:ext>
              </a:extLst>
            </p:cNvPr>
            <p:cNvSpPr txBox="1"/>
            <p:nvPr/>
          </p:nvSpPr>
          <p:spPr>
            <a:xfrm>
              <a:off x="33016812" y="9875406"/>
              <a:ext cx="9857035" cy="14496276"/>
            </a:xfrm>
            <a:prstGeom prst="rect">
              <a:avLst/>
            </a:prstGeom>
            <a:noFill/>
          </p:spPr>
          <p:txBody>
            <a:bodyPr wrap="square" rtlCol="0">
              <a:spAutoFit/>
            </a:bodyPr>
            <a:lstStyle>
              <a:defPPr>
                <a:defRPr kern="1200"/>
              </a:def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We can clearly notice the trade-off between accuracy and run-time. For instance, models with factor in range 1.5 to 2.1 got corner distance values higher and Jaccard index values lower than the rest of the models, while models with higher factor values got good accuracy results but it took them more seconds to complete a run.</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can also notice by comparing to the first bar which represents the previous method (without model), that our models can barely improve the accuracy, but they can improve the speed of the algorithm, mainly the worst cases as indicated by the average value of the bar in the Time graph. This worst-case improvement is demonstrated in the following graph which shows the time results on 400 runs (on each model), sorted by the time values got on the runs without any model (in black):</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could use this trade-off to integrate the desired model according to the purpose of our usage of the algorithm, but if we would have needed to choose one model which works good generally, we would integrate the model with the factor 0.241 for its good speed results and slight accuracy improvement.</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This improvement shows that the use of such model in the FAsT-Match algorithm increases its stability in terms of speed, while keeping the same quality of results.</a:t>
              </a:r>
            </a:p>
          </p:txBody>
        </p:sp>
        <p:pic>
          <p:nvPicPr>
            <p:cNvPr id="51" name="Picture 50">
              <a:extLst>
                <a:ext uri="{FF2B5EF4-FFF2-40B4-BE49-F238E27FC236}">
                  <a16:creationId xmlns:a16="http://schemas.microsoft.com/office/drawing/2014/main" id="{19D42040-30EA-9E69-0F29-56A88C350BEB}"/>
                </a:ext>
              </a:extLst>
            </p:cNvPr>
            <p:cNvPicPr>
              <a:picLocks noChangeAspect="1"/>
            </p:cNvPicPr>
            <p:nvPr/>
          </p:nvPicPr>
          <p:blipFill rotWithShape="1">
            <a:blip r:embed="rId13">
              <a:extLst>
                <a:ext uri="{28A0092B-C50C-407E-A947-70E740481C1C}">
                  <a14:useLocalDpi xmlns:a14="http://schemas.microsoft.com/office/drawing/2010/main" val="0"/>
                </a:ext>
              </a:extLst>
            </a:blip>
            <a:srcRect l="5729" t="4682" r="8751" b="5000"/>
            <a:stretch/>
          </p:blipFill>
          <p:spPr>
            <a:xfrm>
              <a:off x="34869298" y="15647672"/>
              <a:ext cx="6152061" cy="4872860"/>
            </a:xfrm>
            <a:prstGeom prst="rect">
              <a:avLst/>
            </a:prstGeom>
          </p:spPr>
        </p:pic>
        <p:sp>
          <p:nvSpPr>
            <p:cNvPr id="16" name="Rectangle 10">
              <a:extLst>
                <a:ext uri="{FF2B5EF4-FFF2-40B4-BE49-F238E27FC236}">
                  <a16:creationId xmlns:a16="http://schemas.microsoft.com/office/drawing/2014/main" id="{5DC03DDC-6784-BEED-CB77-7500DB09256B}"/>
                </a:ext>
              </a:extLst>
            </p:cNvPr>
            <p:cNvSpPr>
              <a:spLocks noChangeArrowheads="1"/>
            </p:cNvSpPr>
            <p:nvPr/>
          </p:nvSpPr>
          <p:spPr bwMode="auto">
            <a:xfrm>
              <a:off x="33146163" y="8947117"/>
              <a:ext cx="9601200" cy="849363"/>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Testing &amp; Results Cont.</a:t>
              </a:r>
            </a:p>
          </p:txBody>
        </p:sp>
      </p:gr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hypotheticalocean|08-2022"/>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5711</TotalTime>
  <Words>1244</Words>
  <Application>Microsoft Office PowerPoint</Application>
  <PresentationFormat>Custom</PresentationFormat>
  <Paragraphs>117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Cambria Math</vt:lpstr>
      <vt:lpstr>Arial</vt:lpstr>
      <vt:lpstr>Libre Baskerville</vt:lpstr>
      <vt:lpstr>Montserrat</vt:lpstr>
      <vt:lpstr>Montserrat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אסף סולומיאק</cp:lastModifiedBy>
  <cp:revision>33</cp:revision>
  <cp:lastPrinted>2011-01-21T18:13:44Z</cp:lastPrinted>
  <dcterms:modified xsi:type="dcterms:W3CDTF">2022-09-17T16:48:31Z</dcterms:modified>
  <cp:category>scientific poster powerpoint</cp:category>
</cp:coreProperties>
</file>